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62" r:id="rId4"/>
    <p:sldId id="272" r:id="rId5"/>
    <p:sldId id="275" r:id="rId6"/>
    <p:sldId id="274" r:id="rId7"/>
    <p:sldId id="273" r:id="rId8"/>
    <p:sldId id="277" r:id="rId9"/>
    <p:sldId id="266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79" autoAdjust="0"/>
  </p:normalViewPr>
  <p:slideViewPr>
    <p:cSldViewPr snapToGrid="0" showGuides="1">
      <p:cViewPr>
        <p:scale>
          <a:sx n="90" d="100"/>
          <a:sy n="90" d="100"/>
        </p:scale>
        <p:origin x="200" y="5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r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defRPr>
                    </a:pPr>
                    <a:fld id="{FAAED6D4-AD43-43F6-84B4-D83DB4F24540}" type="VALUE">
                      <a:rPr lang="en-US" altLang="zh-CN">
                        <a:solidFill>
                          <a:schemeClr val="bg1"/>
                        </a:solidFill>
                      </a:rPr>
                      <a:pPr algn="r">
                        <a:defRPr/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1DE-481D-80B4-5A96AB882B4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1DE-481D-80B4-5A96AB882B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3A385A-39F1-43C6-B1EA-07C53D49DA02}" type="VALU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1DE-481D-80B4-5A96AB882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r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defRPr>
                    </a:pPr>
                    <a:fld id="{FAAED6D4-AD43-43F6-84B4-D83DB4F24540}" type="VALUE">
                      <a:rPr lang="en-US" altLang="zh-CN">
                        <a:solidFill>
                          <a:schemeClr val="bg1"/>
                        </a:solidFill>
                      </a:rPr>
                      <a:pPr algn="r">
                        <a:defRPr/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1DE-481D-80B4-5A96AB882B4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1DE-481D-80B4-5A96AB882B4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13A385A-39F1-43C6-B1EA-07C53D49DA02}" type="VALU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1DE-481D-80B4-5A96AB882B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</c:v>
                </c:pt>
                <c:pt idx="1">
                  <c:v>B</c:v>
                </c:pt>
                <c:pt idx="2">
                  <c:v>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67118B-095F-47D5-BD29-07965C34D20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2022/4/21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D89CF49-6652-4BB1-98B9-A0E1763E4B3E}" type="datetime1">
              <a:rPr lang="zh-CN" altLang="en-US" smtClean="0"/>
              <a:pPr/>
              <a:t>2022/4/21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FD34AC2-3728-4A8B-B58F-6888FAEC3D2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92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54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25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n-US" altLang="zh-CN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B0C4E-4823-431D-8EE1-E78C3DBE5CE1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813A66-007F-40A4-AADD-AA79565A13F9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5A1045-8611-4C9A-9F87-815D65314C04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699C8-0822-4188-BB26-7147D60A420E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385CF-CDAA-4DDB-B8B7-887E54CDFF54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D7592-3A72-4D17-8616-FB36B5512F55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A1F7A0-7D6D-4A5C-9B57-CD7EA739EF77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1AC228-ED82-47B5-BAA1-5563747F77AD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2D5B7-E12F-4F58-B465-100872BDA565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012F5A-9081-4BF3-B4DB-AAC1B5C5C470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52837-43E7-48B4-9E6B-1398A05C9D1B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6" name="任意多边形：形状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7" name="任意多边形：形状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6F8D41-55EA-4136-9BF2-D4ED70F7162B}" type="datetime1">
              <a:rPr lang="zh-CN" altLang="en-US" noProof="0" smtClean="0"/>
              <a:t>2022/4/21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FC1A0C0-A46B-4A53-A029-5A4A861F295C}" type="datetime1">
              <a:rPr lang="zh-CN" altLang="en-US" smtClean="0"/>
              <a:t>2022/4/21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428E537-E56B-49CA-B596-52598082FBE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黑白城市照片&#10;&#10;已自动生成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长方形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81944" y="3444079"/>
            <a:ext cx="902811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zh-CN" altLang="en-US" sz="4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解决贝叶斯视角下的亚马逊商家问题</a:t>
            </a:r>
          </a:p>
        </p:txBody>
      </p:sp>
      <p:sp>
        <p:nvSpPr>
          <p:cNvPr id="2" name="椭圆形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0892D-682A-4ECD-A00C-C6B77A097470}"/>
              </a:ext>
            </a:extLst>
          </p:cNvPr>
          <p:cNvSpPr txBox="1"/>
          <p:nvPr/>
        </p:nvSpPr>
        <p:spPr>
          <a:xfrm>
            <a:off x="9429007" y="4843262"/>
            <a:ext cx="211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杨茜雅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李涵一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唐小卉</a:t>
            </a:r>
            <a:r>
              <a:rPr lang="en-US" altLang="zh-CN" b="1" dirty="0">
                <a:solidFill>
                  <a:schemeClr val="bg1"/>
                </a:solidFill>
              </a:rPr>
              <a:t>	</a:t>
            </a:r>
            <a:r>
              <a:rPr lang="zh-CN" altLang="en-US" b="1" dirty="0">
                <a:solidFill>
                  <a:schemeClr val="bg1"/>
                </a:solidFill>
              </a:rPr>
              <a:t>刘永哲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形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椭圆形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1" name="组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图片 121" descr="这是一个计算机显示器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长方形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6" name="椭圆形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2" name="长方形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1" name="长方形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6" name="组 105" descr="此图像是一个时钟图标。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任意多边形(F)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" name="任意多边形(F)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1" name="组 110" descr="此图像是显示三个人和一个时钟的图标。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任意多边形(F)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3" name="任意多边形(F)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任意多边形(F)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4" name="长方形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193881" y="2187997"/>
            <a:ext cx="6947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042137" y="1126843"/>
            <a:ext cx="873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图表 12" descr="这是一个图表。 "/>
          <p:cNvGraphicFramePr/>
          <p:nvPr>
            <p:extLst>
              <p:ext uri="{D42A27DB-BD31-4B8C-83A1-F6EECF244321}">
                <p14:modId xmlns:p14="http://schemas.microsoft.com/office/powerpoint/2010/main" val="2721371886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图片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长方形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椭圆形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798681" y="3956935"/>
            <a:ext cx="42691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zh-CN" altLang="en-US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你会选择哪个商家购买呢？</a:t>
            </a:r>
            <a:endPara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1" name="直接连接符​​(S)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​​(S)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任意多边形 34" descr="此图像是显示三个人和一个圆圈的图标。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1118393" cy="369332"/>
            <a:chOff x="816617" y="3307745"/>
            <a:chExt cx="1118393" cy="369332"/>
          </a:xfrm>
        </p:grpSpPr>
        <p:pic>
          <p:nvPicPr>
            <p:cNvPr id="117" name="图片 116" descr="此图像是显示人像的图标。 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>
              <a:off x="1193881" y="3307745"/>
              <a:ext cx="7411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zh-CN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条</a:t>
              </a:r>
              <a:endPara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80316-E9FC-4CBD-8025-01DB56C25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471" y="644986"/>
            <a:ext cx="6680353" cy="57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dirty="0">
              <a:solidFill>
                <a:srgbClr val="98A3AD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61" name="组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2059524"/>
            <a:ext cx="10738510" cy="2538928"/>
            <a:chOff x="867916" y="909911"/>
            <a:chExt cx="10738510" cy="2538928"/>
          </a:xfrm>
        </p:grpSpPr>
        <p:grpSp>
          <p:nvGrpSpPr>
            <p:cNvPr id="156" name="组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长方形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6405" y="2070972"/>
                <a:ext cx="276998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r>
                  <a:rPr lang="zh-CN" altLang="en-US" sz="36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拉普拉斯修正</a:t>
                </a:r>
              </a:p>
            </p:txBody>
          </p:sp>
          <p:grpSp>
            <p:nvGrpSpPr>
              <p:cNvPr id="41" name="组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椭圆形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45" name="组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任意多边形(F)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7" name="任意多边形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8" name="任意多边形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49" name="任意多边形(F)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45" name="组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长方形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grpSp>
            <p:nvGrpSpPr>
              <p:cNvPr id="131" name="组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椭圆形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53" name="组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任意多边形(F)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5" name="任意多边形(F)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6" name="任意多边形(F)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57" name="任意多边形(F)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128" name="组 127"/>
              <p:cNvGrpSpPr/>
              <p:nvPr/>
            </p:nvGrpSpPr>
            <p:grpSpPr>
              <a:xfrm>
                <a:off x="8654301" y="1574753"/>
                <a:ext cx="2137657" cy="1070934"/>
                <a:chOff x="8654302" y="1574753"/>
                <a:chExt cx="2137657" cy="1070934"/>
              </a:xfrm>
            </p:grpSpPr>
            <p:sp>
              <p:nvSpPr>
                <p:cNvPr id="99" name="文本框 98"/>
                <p:cNvSpPr txBox="1"/>
                <p:nvPr/>
              </p:nvSpPr>
              <p:spPr>
                <a:xfrm>
                  <a:off x="8654302" y="1574753"/>
                  <a:ext cx="6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rtl="0"/>
                  <a:endParaRPr lang="zh-CN" altLang="en-US" sz="1400" b="1" dirty="0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103" name="文本框 102"/>
                <p:cNvSpPr txBox="1"/>
                <p:nvPr/>
              </p:nvSpPr>
              <p:spPr>
                <a:xfrm>
                  <a:off x="8713323" y="2091689"/>
                  <a:ext cx="20786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zh-CN" altLang="en-US" sz="3600" b="1" dirty="0">
                      <a:solidFill>
                        <a:schemeClr val="bg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贝塔分布</a:t>
                  </a:r>
                </a:p>
              </p:txBody>
            </p:sp>
          </p:grpSp>
          <p:sp>
            <p:nvSpPr>
              <p:cNvPr id="95" name="文本框 94"/>
              <p:cNvSpPr txBox="1"/>
              <p:nvPr/>
            </p:nvSpPr>
            <p:spPr>
              <a:xfrm>
                <a:off x="10234667" y="1574753"/>
                <a:ext cx="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0"/>
                <a:endParaRPr lang="zh-CN" altLang="en-US" sz="1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155" name="组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长方形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grpSp>
            <p:nvGrpSpPr>
              <p:cNvPr id="147" name="组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椭圆形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grpSp>
              <p:nvGrpSpPr>
                <p:cNvPr id="149" name="组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任意多边形(F)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151" name="任意多边形(F)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  <p:sp>
                <p:nvSpPr>
                  <p:cNvPr id="152" name="任意多边形(F)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CN" altLang="en-US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54" name="文本框 153"/>
              <p:cNvSpPr txBox="1"/>
              <p:nvPr/>
            </p:nvSpPr>
            <p:spPr>
              <a:xfrm>
                <a:off x="10278199" y="1781824"/>
                <a:ext cx="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endParaRPr lang="zh-CN" altLang="en-US" sz="3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CA0A623-BDF6-4837-880D-A73D05E79E75}"/>
              </a:ext>
            </a:extLst>
          </p:cNvPr>
          <p:cNvSpPr txBox="1"/>
          <p:nvPr/>
        </p:nvSpPr>
        <p:spPr>
          <a:xfrm>
            <a:off x="8940042" y="3232059"/>
            <a:ext cx="20786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zh-CN" altLang="en-US" sz="3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图像分析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2C83AE-1A95-4881-9DCB-097348DBC84C}"/>
              </a:ext>
            </a:extLst>
          </p:cNvPr>
          <p:cNvSpPr txBox="1"/>
          <p:nvPr/>
        </p:nvSpPr>
        <p:spPr>
          <a:xfrm>
            <a:off x="1904427" y="3917824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唐小卉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BAB7CB3-9EB6-4DC2-BEE9-39A0A5720370}"/>
              </a:ext>
            </a:extLst>
          </p:cNvPr>
          <p:cNvSpPr txBox="1"/>
          <p:nvPr/>
        </p:nvSpPr>
        <p:spPr>
          <a:xfrm>
            <a:off x="9340018" y="3888710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刘永哲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4F8443C-1A16-4385-8BAB-E054CE89F00F}"/>
              </a:ext>
            </a:extLst>
          </p:cNvPr>
          <p:cNvSpPr txBox="1"/>
          <p:nvPr/>
        </p:nvSpPr>
        <p:spPr>
          <a:xfrm>
            <a:off x="5256608" y="3922954"/>
            <a:ext cx="228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李涵一</a:t>
            </a:r>
            <a:r>
              <a:rPr lang="en-US" altLang="zh-CN" dirty="0"/>
              <a:t>	</a:t>
            </a:r>
            <a:r>
              <a:rPr lang="zh-CN" altLang="en-US" dirty="0"/>
              <a:t>杨茜雅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01071C0-6106-4C6D-A8EA-96D70C59BBDB}"/>
              </a:ext>
            </a:extLst>
          </p:cNvPr>
          <p:cNvSpPr txBox="1"/>
          <p:nvPr/>
        </p:nvSpPr>
        <p:spPr>
          <a:xfrm>
            <a:off x="1074821" y="1484432"/>
            <a:ext cx="10629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例如</a:t>
            </a:r>
            <a:r>
              <a:rPr lang="en-US" altLang="zh-CN" sz="3200" dirty="0"/>
              <a:t>:</a:t>
            </a:r>
            <a:r>
              <a:rPr lang="zh-CN" altLang="en-US" sz="3200" dirty="0"/>
              <a:t>已知一维变量分布的采样结果，变量为</a:t>
            </a:r>
            <a:r>
              <a:rPr lang="en-US" altLang="zh-CN" sz="3200" dirty="0"/>
              <a:t>A</a:t>
            </a:r>
            <a:r>
              <a:rPr lang="zh-CN" altLang="en-US" sz="3200" dirty="0"/>
              <a:t>，</a:t>
            </a:r>
            <a:r>
              <a:rPr lang="en-US" altLang="zh-CN" sz="3200" dirty="0"/>
              <a:t>A</a:t>
            </a:r>
            <a:r>
              <a:rPr lang="zh-CN" altLang="en-US" sz="3200" dirty="0"/>
              <a:t>的取值有三种情况：</a:t>
            </a:r>
            <a:r>
              <a:rPr lang="en-US" altLang="zh-CN" sz="3200" dirty="0"/>
              <a:t>a1</a:t>
            </a:r>
            <a:r>
              <a:rPr lang="zh-CN" altLang="en-US" sz="3200" dirty="0"/>
              <a:t>，</a:t>
            </a:r>
            <a:r>
              <a:rPr lang="en-US" altLang="zh-CN" sz="3200" dirty="0"/>
              <a:t>a2</a:t>
            </a:r>
            <a:r>
              <a:rPr lang="zh-CN" altLang="en-US" sz="3200" dirty="0"/>
              <a:t>，</a:t>
            </a:r>
            <a:r>
              <a:rPr lang="en-US" altLang="zh-CN" sz="3200" dirty="0"/>
              <a:t>a3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现有样本集</a:t>
            </a:r>
            <a:r>
              <a:rPr lang="en-US" altLang="zh-CN" sz="3200" dirty="0"/>
              <a:t>{ a1, a2, a1, a2, a1, a1, a1, a2},</a:t>
            </a:r>
            <a:r>
              <a:rPr lang="zh-CN" altLang="en-US" sz="3200" dirty="0"/>
              <a:t>计算三种取值的概率</a:t>
            </a:r>
            <a:endParaRPr lang="en-US" altLang="zh-CN" sz="3200" dirty="0"/>
          </a:p>
          <a:p>
            <a:endParaRPr lang="en-US" altLang="zh-CN" sz="3200" dirty="0"/>
          </a:p>
          <a:p>
            <a:pPr algn="ctr"/>
            <a:r>
              <a:rPr lang="en-US" altLang="zh-CN" sz="3200" b="1" dirty="0"/>
              <a:t>P(A=a1) =5/8</a:t>
            </a:r>
          </a:p>
          <a:p>
            <a:pPr algn="ctr"/>
            <a:r>
              <a:rPr lang="en-US" altLang="zh-CN" sz="3200" b="1" dirty="0"/>
              <a:t>P(A=a2) = 3/8</a:t>
            </a:r>
          </a:p>
          <a:p>
            <a:pPr algn="ctr"/>
            <a:r>
              <a:rPr lang="en-US" altLang="zh-CN" sz="3200" b="1" dirty="0"/>
              <a:t>P(A=a3) = 0/8=0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拉普拉斯修正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23694-2B25-4FB2-8A4B-B5B43C479D1D}"/>
              </a:ext>
            </a:extLst>
          </p:cNvPr>
          <p:cNvSpPr txBox="1"/>
          <p:nvPr/>
        </p:nvSpPr>
        <p:spPr>
          <a:xfrm>
            <a:off x="1749735" y="3739167"/>
            <a:ext cx="1890678" cy="260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频率代替概率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概率为“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C4346076-40B6-4382-8D8E-EF1730C0E7CF}"/>
              </a:ext>
            </a:extLst>
          </p:cNvPr>
          <p:cNvSpPr/>
          <p:nvPr/>
        </p:nvSpPr>
        <p:spPr>
          <a:xfrm>
            <a:off x="2241312" y="4325819"/>
            <a:ext cx="845648" cy="138746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0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F4E573-A3E8-4699-A4F1-E61D86FA99E7}"/>
              </a:ext>
            </a:extLst>
          </p:cNvPr>
          <p:cNvSpPr txBox="1"/>
          <p:nvPr/>
        </p:nvSpPr>
        <p:spPr>
          <a:xfrm>
            <a:off x="750540" y="467515"/>
            <a:ext cx="1166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4D4D4D"/>
                </a:solidFill>
                <a:effectLst/>
                <a:latin typeface="-apple-system"/>
              </a:rPr>
              <a:t>背景</a:t>
            </a:r>
            <a:r>
              <a:rPr lang="en-US" altLang="zh-CN" sz="3600" b="1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r>
              <a:rPr lang="zh-CN" altLang="en-US" sz="3600" b="1" i="0" dirty="0">
                <a:solidFill>
                  <a:srgbClr val="4D4D4D"/>
                </a:solidFill>
                <a:effectLst/>
                <a:latin typeface="-apple-system"/>
              </a:rPr>
              <a:t>为什么要做平滑处理</a:t>
            </a:r>
            <a:r>
              <a:rPr lang="en-US" altLang="zh-CN" sz="3600" b="1" i="0" dirty="0">
                <a:solidFill>
                  <a:srgbClr val="4D4D4D"/>
                </a:solidFill>
                <a:effectLst/>
                <a:latin typeface="-apple-system"/>
              </a:rPr>
              <a:t>?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DF0BF1-50F0-40AE-AAC1-4EC2AB58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970" y="4180687"/>
            <a:ext cx="2574184" cy="25741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6BB77F-07B4-4A8B-8757-E044597974B7}"/>
              </a:ext>
            </a:extLst>
          </p:cNvPr>
          <p:cNvSpPr txBox="1"/>
          <p:nvPr/>
        </p:nvSpPr>
        <p:spPr>
          <a:xfrm>
            <a:off x="1554938" y="1175658"/>
            <a:ext cx="92184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0" i="1" dirty="0">
                <a:solidFill>
                  <a:srgbClr val="FF0000"/>
                </a:solidFill>
                <a:effectLst/>
                <a:latin typeface="-apple-system"/>
              </a:rPr>
              <a:t>	</a:t>
            </a:r>
            <a:r>
              <a:rPr lang="zh-CN" altLang="en-US" sz="3200" b="0" i="1" dirty="0">
                <a:solidFill>
                  <a:srgbClr val="FF0000"/>
                </a:solidFill>
                <a:effectLst/>
                <a:latin typeface="-apple-system"/>
              </a:rPr>
              <a:t>零概率问题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，就是在计算实例的概率时，如果某个量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x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，在观察样本库中没有出现过，会导致整个实例的概率结果是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。例如在文本分类的问题中，当一个词语没有在训练样本中出现，该词语的概率为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，使用连乘计算文本出现概率时也为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。这是不合理的，不能因为一个事件没有观察到就武断的认为该事件的概率是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9376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拉普拉斯修正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623694-2B25-4FB2-8A4B-B5B43C479D1D}"/>
              </a:ext>
            </a:extLst>
          </p:cNvPr>
          <p:cNvSpPr txBox="1"/>
          <p:nvPr/>
        </p:nvSpPr>
        <p:spPr>
          <a:xfrm>
            <a:off x="1093156" y="1690687"/>
            <a:ext cx="10629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例如</a:t>
            </a:r>
            <a:r>
              <a:rPr lang="en-US" altLang="zh-CN" sz="3200" dirty="0"/>
              <a:t>:</a:t>
            </a:r>
            <a:r>
              <a:rPr lang="zh-CN" altLang="en-US" sz="3200" dirty="0"/>
              <a:t>已知一维变量分布的采样结果，变量为</a:t>
            </a:r>
            <a:r>
              <a:rPr lang="en-US" altLang="zh-CN" sz="3200" dirty="0"/>
              <a:t>A</a:t>
            </a:r>
            <a:r>
              <a:rPr lang="zh-CN" altLang="en-US" sz="3200" dirty="0"/>
              <a:t>，</a:t>
            </a:r>
            <a:r>
              <a:rPr lang="en-US" altLang="zh-CN" sz="3200" dirty="0"/>
              <a:t>A</a:t>
            </a:r>
            <a:r>
              <a:rPr lang="zh-CN" altLang="en-US" sz="3200" dirty="0"/>
              <a:t>的取值有三种情况：</a:t>
            </a:r>
            <a:r>
              <a:rPr lang="en-US" altLang="zh-CN" sz="3200" dirty="0"/>
              <a:t>a1</a:t>
            </a:r>
            <a:r>
              <a:rPr lang="zh-CN" altLang="en-US" sz="3200" dirty="0"/>
              <a:t>，</a:t>
            </a:r>
            <a:r>
              <a:rPr lang="en-US" altLang="zh-CN" sz="3200" dirty="0"/>
              <a:t>a2</a:t>
            </a:r>
            <a:r>
              <a:rPr lang="zh-CN" altLang="en-US" sz="3200" dirty="0"/>
              <a:t>，</a:t>
            </a:r>
            <a:r>
              <a:rPr lang="en-US" altLang="zh-CN" sz="3200" dirty="0"/>
              <a:t>a3</a:t>
            </a:r>
          </a:p>
          <a:p>
            <a:r>
              <a:rPr lang="zh-CN" altLang="en-US" sz="3200" dirty="0"/>
              <a:t>现有样本集</a:t>
            </a:r>
            <a:r>
              <a:rPr lang="en-US" altLang="zh-CN" sz="3200" dirty="0"/>
              <a:t>{ a1, a2, a1, a2, a1, a1, a1, a2}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3200" dirty="0">
                <a:solidFill>
                  <a:srgbClr val="FF0000"/>
                </a:solidFill>
              </a:rPr>
              <a:t>采用拉普拉斯平滑计算三种取值的概率：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P(A=a1) = (5+1)/(8+3) = 6/11  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P(A=a2) = (3+1)/(8+3) = 4/11  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P(A=a3) = (0+1)/(8+3) = 1/11</a:t>
            </a:r>
          </a:p>
        </p:txBody>
      </p:sp>
    </p:spTree>
    <p:extLst>
      <p:ext uri="{BB962C8B-B14F-4D97-AF65-F5344CB8AC3E}">
        <p14:creationId xmlns:p14="http://schemas.microsoft.com/office/powerpoint/2010/main" val="3286319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3F497-A1F5-42FE-AB1B-95802160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拉普拉斯修正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5150D5-F4D7-4227-9DF7-F0055DB9F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9" t="16679" r="45131" b="19234"/>
          <a:stretch/>
        </p:blipFill>
        <p:spPr>
          <a:xfrm>
            <a:off x="4585750" y="2827421"/>
            <a:ext cx="2667574" cy="1203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24612-403C-47B7-82E6-9424B4EFA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66" t="-2504" r="40113" b="16885"/>
          <a:stretch/>
        </p:blipFill>
        <p:spPr>
          <a:xfrm>
            <a:off x="3994484" y="4585751"/>
            <a:ext cx="3465096" cy="153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D5FF85-6DCE-432D-8F35-CEC53DE9D410}"/>
              </a:ext>
            </a:extLst>
          </p:cNvPr>
          <p:cNvSpPr txBox="1"/>
          <p:nvPr/>
        </p:nvSpPr>
        <p:spPr>
          <a:xfrm>
            <a:off x="1449233" y="1870323"/>
            <a:ext cx="953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计算</a:t>
            </a:r>
            <a:r>
              <a:rPr lang="en-US" altLang="zh-CN" sz="2400" dirty="0" err="1"/>
              <a:t>ωi</a:t>
            </a:r>
            <a:r>
              <a:rPr lang="en-US" altLang="zh-CN" sz="2400" dirty="0"/>
              <a:t> </a:t>
            </a:r>
            <a:r>
              <a:rPr lang="zh-CN" altLang="en-US" sz="2400" dirty="0"/>
              <a:t>的概率，当不进行平滑时，是通过用总数 </a:t>
            </a:r>
            <a:r>
              <a:rPr lang="en-US" altLang="zh-CN" sz="2400" dirty="0"/>
              <a:t>N </a:t>
            </a:r>
            <a:r>
              <a:rPr lang="zh-CN" altLang="en-US" sz="2400" dirty="0"/>
              <a:t>标准化该量的出现次数 </a:t>
            </a:r>
            <a:r>
              <a:rPr lang="en-US" altLang="zh-CN" sz="2400" dirty="0"/>
              <a:t>ci </a:t>
            </a:r>
            <a:r>
              <a:rPr lang="zh-CN" altLang="en-US" sz="2400" dirty="0"/>
              <a:t>进行计算的：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07940-15F9-402A-8EAF-0A04D35A8B57}"/>
              </a:ext>
            </a:extLst>
          </p:cNvPr>
          <p:cNvSpPr txBox="1"/>
          <p:nvPr/>
        </p:nvSpPr>
        <p:spPr>
          <a:xfrm>
            <a:off x="1388789" y="4156680"/>
            <a:ext cx="10457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当进行拉普拉斯平滑时，对的</a:t>
            </a:r>
            <a:r>
              <a:rPr lang="en-US" altLang="zh-CN" sz="2400" dirty="0" err="1"/>
              <a:t>ωi</a:t>
            </a:r>
            <a:r>
              <a:rPr lang="zh-CN" altLang="en-US" sz="2400" dirty="0"/>
              <a:t>计数加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为类别数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898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1EB5E2C-FF3C-4338-B38B-8958A624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749" y="4394451"/>
            <a:ext cx="3468925" cy="1536325"/>
          </a:xfrm>
          <a:prstGeom prst="rect">
            <a:avLst/>
          </a:prstGeom>
        </p:spPr>
      </p:pic>
      <p:sp>
        <p:nvSpPr>
          <p:cNvPr id="37" name="椭圆形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9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椭圆形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9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1" name="组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2815" y="342312"/>
            <a:ext cx="7262126" cy="6003511"/>
            <a:chOff x="223691" y="1455469"/>
            <a:chExt cx="5660167" cy="4679192"/>
          </a:xfrm>
        </p:grpSpPr>
        <p:pic>
          <p:nvPicPr>
            <p:cNvPr id="122" name="图片 121" descr="这是一个计算机显示器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长方形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6" name="椭圆形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007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长方形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1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2" name="长方形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3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1" name="长方形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1753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6" name="组 105" descr="此图像是一个时钟图标。"/>
          <p:cNvGrpSpPr/>
          <p:nvPr/>
        </p:nvGrpSpPr>
        <p:grpSpPr>
          <a:xfrm>
            <a:off x="272390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任意多边形(F)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8" name="任意多边形(F)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1" name="组 110" descr="此图像是显示三个人和一个时钟的图标。"/>
          <p:cNvGrpSpPr/>
          <p:nvPr/>
        </p:nvGrpSpPr>
        <p:grpSpPr>
          <a:xfrm>
            <a:off x="244518" y="2230384"/>
            <a:ext cx="297913" cy="297912"/>
            <a:chOff x="3613150" y="3706813"/>
            <a:chExt cx="420688" cy="420687"/>
          </a:xfrm>
        </p:grpSpPr>
        <p:sp>
          <p:nvSpPr>
            <p:cNvPr id="112" name="任意多边形(F)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3" name="任意多边形(F)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4" name="任意多边形(F)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4" name="长方形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2441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70070" y="2187997"/>
            <a:ext cx="6947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518326" y="1126843"/>
            <a:ext cx="873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</a:t>
            </a:r>
            <a:r>
              <a:rPr lang="zh-CN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条</a:t>
            </a:r>
            <a:endParaRPr lang="en-US" altLang="zh-CN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3" name="图表 12" descr="这是一个图表。 "/>
          <p:cNvGraphicFramePr/>
          <p:nvPr>
            <p:extLst>
              <p:ext uri="{D42A27DB-BD31-4B8C-83A1-F6EECF244321}">
                <p14:modId xmlns:p14="http://schemas.microsoft.com/office/powerpoint/2010/main" val="952122302"/>
              </p:ext>
            </p:extLst>
          </p:nvPr>
        </p:nvGraphicFramePr>
        <p:xfrm>
          <a:off x="1783733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1" name="直接连接符​​(S)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​​(S)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2806" y="3307745"/>
            <a:ext cx="1118393" cy="369332"/>
            <a:chOff x="816617" y="3307745"/>
            <a:chExt cx="1118393" cy="369332"/>
          </a:xfrm>
        </p:grpSpPr>
        <p:pic>
          <p:nvPicPr>
            <p:cNvPr id="117" name="图片 116" descr="此图像是显示人像的图标。 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文本框 143"/>
            <p:cNvSpPr txBox="1"/>
            <p:nvPr/>
          </p:nvSpPr>
          <p:spPr>
            <a:xfrm>
              <a:off x="1193881" y="3307745"/>
              <a:ext cx="7411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n-US" altLang="zh-CN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条</a:t>
              </a:r>
              <a:endParaRPr lang="en-US" altLang="zh-CN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640ED-5DCE-434A-BCC7-13AA147C4790}"/>
              </a:ext>
            </a:extLst>
          </p:cNvPr>
          <p:cNvSpPr txBox="1"/>
          <p:nvPr/>
        </p:nvSpPr>
        <p:spPr>
          <a:xfrm>
            <a:off x="8519236" y="1066160"/>
            <a:ext cx="375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P(A) = 93+1/100+2≈92.16%</a:t>
            </a:r>
            <a:endParaRPr lang="zh-CN" altLang="en-US" sz="2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99DAF17-42D0-4C83-B51B-BD6650FB877C}"/>
              </a:ext>
            </a:extLst>
          </p:cNvPr>
          <p:cNvSpPr txBox="1"/>
          <p:nvPr/>
        </p:nvSpPr>
        <p:spPr>
          <a:xfrm>
            <a:off x="8487381" y="2088380"/>
            <a:ext cx="368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P(B) = 48+1/50+2≈94.23%</a:t>
            </a:r>
            <a:endParaRPr lang="zh-CN" altLang="en-US" sz="2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5C51F4-C32B-4BD6-8981-2135DCC1327A}"/>
              </a:ext>
            </a:extLst>
          </p:cNvPr>
          <p:cNvSpPr txBox="1"/>
          <p:nvPr/>
        </p:nvSpPr>
        <p:spPr>
          <a:xfrm>
            <a:off x="8457850" y="3247062"/>
            <a:ext cx="389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P(C) = 10+1/10+2≈91.67%</a:t>
            </a:r>
            <a:endParaRPr lang="zh-CN" altLang="en-US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B5E20D-3A18-4A44-914C-DDF404C2FBC4}"/>
              </a:ext>
            </a:extLst>
          </p:cNvPr>
          <p:cNvSpPr/>
          <p:nvPr/>
        </p:nvSpPr>
        <p:spPr>
          <a:xfrm>
            <a:off x="9223596" y="5930776"/>
            <a:ext cx="28390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评价总数  </a:t>
            </a:r>
            <a:r>
              <a:rPr lang="en-US" altLang="zh-CN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 2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1712E65-6249-4BFC-AA94-84D9B38B8D5E}"/>
              </a:ext>
            </a:extLst>
          </p:cNvPr>
          <p:cNvSpPr/>
          <p:nvPr/>
        </p:nvSpPr>
        <p:spPr>
          <a:xfrm>
            <a:off x="9438163" y="4165393"/>
            <a:ext cx="28390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好评数  </a:t>
            </a:r>
            <a:r>
              <a:rPr lang="en-US" altLang="zh-CN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   1</a:t>
            </a:r>
            <a:endParaRPr lang="zh-CN" altLang="en-U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69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39" grpId="0"/>
      <p:bldP spid="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长方形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1" name="组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椭圆形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椭圆形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椭圆形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椭圆形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72670" y="3059668"/>
            <a:ext cx="184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zh-CN" altLang="en-US" sz="4800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幻灯片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2_TF88930311.potx" id="{8ADA9BA3-603D-45DC-9885-57DDAE2B898A}" vid="{1484E9CC-CA72-4A4D-877B-7C2460FFDEA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数据驱动演示文稿，来自 24Slides</Template>
  <TotalTime>1599</TotalTime>
  <Words>457</Words>
  <Application>Microsoft Office PowerPoint</Application>
  <PresentationFormat>宽屏</PresentationFormat>
  <Paragraphs>67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-apple-system</vt:lpstr>
      <vt:lpstr>Microsoft YaHei UI</vt:lpstr>
      <vt:lpstr>楷体</vt:lpstr>
      <vt:lpstr>Arial</vt:lpstr>
      <vt:lpstr>Segoe UI Light</vt:lpstr>
      <vt:lpstr>Office 主题</vt:lpstr>
      <vt:lpstr>幻灯片 1</vt:lpstr>
      <vt:lpstr>幻灯片 7</vt:lpstr>
      <vt:lpstr>幻灯片6</vt:lpstr>
      <vt:lpstr>拉普拉斯修正</vt:lpstr>
      <vt:lpstr>PowerPoint 演示文稿</vt:lpstr>
      <vt:lpstr>拉普拉斯修正</vt:lpstr>
      <vt:lpstr>拉普拉斯修正</vt:lpstr>
      <vt:lpstr>幻灯片 7</vt:lpstr>
      <vt:lpstr>幻灯片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唐 小卉</dc:creator>
  <cp:lastModifiedBy>唐 小卉</cp:lastModifiedBy>
  <cp:revision>2</cp:revision>
  <dcterms:created xsi:type="dcterms:W3CDTF">2022-04-20T15:14:29Z</dcterms:created>
  <dcterms:modified xsi:type="dcterms:W3CDTF">2022-04-22T15:11:50Z</dcterms:modified>
</cp:coreProperties>
</file>